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4" r:id="rId4"/>
    <p:sldId id="275" r:id="rId5"/>
    <p:sldId id="286" r:id="rId6"/>
    <p:sldId id="281" r:id="rId7"/>
    <p:sldId id="295" r:id="rId8"/>
    <p:sldId id="276" r:id="rId9"/>
    <p:sldId id="277" r:id="rId10"/>
    <p:sldId id="280" r:id="rId11"/>
    <p:sldId id="279" r:id="rId12"/>
    <p:sldId id="298" r:id="rId13"/>
    <p:sldId id="284" r:id="rId14"/>
    <p:sldId id="291" r:id="rId15"/>
    <p:sldId id="296" r:id="rId16"/>
    <p:sldId id="297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84" d="100"/>
          <a:sy n="84" d="100"/>
        </p:scale>
        <p:origin x="3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70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11485F3E-C80B-46EE-B32D-9F5A2F9AEB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BB519B3-7B1B-4F88-912D-D4F06A93338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89C21A1-7B0A-4C45-8B4F-F73CFD1348F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3D9A478-4BBC-456F-9E4B-BE1F612B2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821689C-0338-4C7A-A05C-5BD36F2A1E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8A9067B-C9B0-4DCC-B5BD-690EEDD9480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AB706E1-9969-438A-9962-2F170275FA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118733-D3C2-40C2-A001-6E158AA959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99EA88-A6D1-4621-BDF7-1EE40205D6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91BCD6-71AA-4F73-8A66-F8DC78941F8D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E3560C-820B-4BBC-9325-70733EAFD7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8DC09BB-4640-4DCF-BB5A-E49466EC6A2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CE0143-B549-4FFF-AFDE-DCE884F0318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7A99E7AA-9ABE-4AC3-A195-C633B412A3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14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62748B99-9462-4DD1-8124-906B1381FE3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AFDA54-0B2F-419E-94BF-E3C95F9D70F1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6D83A9-CDEB-453F-A0B7-FA67B10039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45D75A-B499-4CDC-9C78-A59D8288594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7B4CFD9-0779-45E6-BF62-A540A8E565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3C63F8D-C3EE-43C8-B6B0-7730C776909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D0B8EBE-4F46-4C09-A27D-C1B0D079DB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824F008-D77A-451C-AC5C-F870C3F77E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F93C46-025B-4AFA-809D-C9A5107DF8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0624A87-BC5C-4842-9494-558D16B741A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9BABA73-0FD4-46BF-A988-9B65647DE5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1831C52-1868-4B24-906C-AEFE3CFF6E4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B1F581D-17B0-4B4F-9BAF-FDECF9DF6E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79DE088-F2DB-49DF-97A2-76DEA3960A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290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86A364C9-E9EE-45AD-AD7A-B7042FDF51AC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DCA3049-61EE-40AC-BE1E-14F4002AE2AF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ED5E359-6840-4230-8205-3411CF3195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F1CEE18-57BF-43C4-8816-8F50FE87D32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11D285-8182-41A0-B94F-C5BE775F80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4070872-CCD2-4FB3-B559-963297DA6D4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B730882-9573-4230-862E-E9C14044E35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6FB4E6-3879-4F86-A07B-010F5EC00D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C2482E2-66BD-4F8E-A713-903CE95E4F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128CAE-AF70-4093-9144-3E19F9276F3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22F3E-80DF-4081-8126-65E14D3B2B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4139BEE-E49E-489B-BC50-358ABBB7AE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C286614-FA01-4765-9C94-3CA4DBBA099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08C97ED1-1358-4EDA-A296-AF97E142DB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0671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BE3152E-7E39-42C4-8677-FD04CC1998BF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2C440C9-D5A4-44ED-99E2-8835EAB2214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42D0883-695B-46DC-8366-616FDC36B5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98C45BD-BC7F-4E6F-87D5-081F6724AA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FF5E7B2-921E-404A-BFD2-E9BB861B58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D70E140-51F4-4393-B1BC-EDAE2A05B336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A1538F0-EDC5-4E96-A157-5DFA6CF92B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5219411-B857-46AB-B464-863FC2B51E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470CB3-3026-4E73-AB63-C24CA46EA4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CA92C23-021B-4599-BDDD-82EA2B9BF1D4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33168B1-915D-4604-A5A9-04ACFCC68F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5BBFDA6-2200-4036-9F48-E50A32BC83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203E4A4-6379-42FD-BAC4-19AD56AB01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2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049B2-5577-41C5-9025-BF90F25789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249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8F5D9A8-152D-4ADA-8079-53BAEEFC1646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CC2A828-20ED-47A3-9424-73CB44AFF4C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B4C3DCB-AED0-45DB-9F55-E831B3B780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1743A58-7A5B-4229-A9DF-41DF3593D5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7501873-209D-41C8-AA10-B1699D24406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87B7D4C-0C9C-45C8-80BF-CB47F8D34713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F599D69-DE65-4494-9B71-DAF947FD4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8F7B4C0-FF9C-4FA9-8A7F-94A880A9EA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BD2ABB3-1722-4452-AB1B-5A3E899E674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2909ACA-16C7-4E29-AA2E-E2E87AF55C7E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59046A1-69B7-4AC5-8FD6-AA936EA91A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26BBE5A-20A4-445E-8B5F-DD3DA62804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52949C3-F79B-4A74-9972-1020A265CC8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D67568AE-72D7-4DE2-940F-A7563F1148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92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F288484-E1D0-462F-8077-BAA7AC6A13E4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8D9F9E-E66F-4278-BF45-A65C06367247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6DA1EF-48F1-4A25-B5EA-7391AEDBA6E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3AC291A-0E4B-4BF4-9D5C-14112342FC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BC78D99-724B-4012-BC91-20E5CF72BB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6F2F689-DFD4-4EFC-8EB5-84D7F115DA7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CEBE90-927D-4CD9-B805-16F9F40D75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5E51C38-5E5C-4D0C-A06A-90630386E7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B59EF2A-E3D3-4707-87C6-7C7F59E8EA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C39FEDD-3A9D-451A-9E56-8CA4DEBCE9AB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88A6C6E-9A50-4C83-BB4A-D133E585C2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520F535-8164-4B90-A69C-C6D652A59D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32B6C3B-3C26-4156-BB56-EA3B0194D4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B5F8314B-2866-4969-91DA-35356DF92A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8207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2128B2-4A96-409F-AA4A-734B432B223D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41B7DE9-5F3C-49B6-982D-F4A728E3744C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8131E9A-D001-424A-94AC-5E38D009EF4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EC44245-1442-446B-A675-F3B017C653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CAC6470-A2B2-4BBE-A364-A50E872A8B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608D4BA-60A6-4B78-BB2A-3EA1F0C6C31C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A1387F8E-268B-4BE5-A329-83096233E2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DBE84EA-A188-420E-8B4A-915A6649A5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D5345851-CD66-4143-B5D4-6E1127A51A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3075C80-08B1-4D93-A69F-5E3C1D4CF2D6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EF7C1C4-D4F3-41EB-895B-A3793C306D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11E6780-D119-4EDC-9FAB-2E3B95184E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435CFC-223A-47E5-859B-6E1D946E3A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581B11FD-2EDA-4104-9884-49E4136C2F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69228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8B1573E7-7EA5-4F47-8419-EE9E644A3C8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B6AEB-D86D-40BE-99EB-4F8F625131E9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AC8D742-A9D1-4464-8EA4-57E411FE4F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2F29EED4-CA60-416D-BD28-F09A20C5AED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729F771-F5F8-499F-A444-24ED425E27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DDAF4E5-FA7F-4480-A6FD-1A8DFFA39F30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8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4277EFF-ABD5-4420-8745-0E0E3C8251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0886198-3FBC-4D94-9B93-6A856263374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987FB94-54D3-4E91-9A59-5CAD2DD3EE2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C47BAAA-2E1E-40D6-A906-0857E2D77F15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8334AE6-398E-4C66-AF69-BADC0A9789C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724E3D6D-47E2-4BE1-A7D0-C7F276C0F4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18ACC2EB-4347-467E-AB7C-B21748AA39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107F9830-0B28-4F69-AD21-60419AEF7D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576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CB385BE-0B20-469F-8D96-0C7584FFFFCE}"/>
              </a:ext>
            </a:extLst>
          </p:cNvPr>
          <p:cNvGrpSpPr/>
          <p:nvPr userDrawn="1"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0B80A520-547D-4840-8E12-0555904729DE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2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17D96CB-E33F-4729-B9D4-04548E6EB49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32673561-1F0B-4809-BBD6-478B11A93CB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8B39C8BE-4AA3-43C6-827E-E5715BCFEC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EB529E0-06A1-4E7E-A2F1-8B12ED196645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2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0A311936-9513-4680-9202-BE54E9AEC8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0D4A5B5-E2A9-4E51-9811-E465E2E8F1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D89F938-ABD2-430B-91BA-841D3B26600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51D0659-091F-42BB-8ADB-332BCCA25129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6681441C-61D8-4E0B-9340-F3DC0E3835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AB32EEE-2CD0-4C61-BB47-996A4B484C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071DAC8-D5F0-4540-9C4D-2F90D7E599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400EDEBC-619A-40D3-9928-13E2CBF781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6013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E225-D0C5-44A6-8864-5A389419B093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7B9CC9B-95B8-404A-A723-2174E06401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2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F4129-A9BC-4570-B00F-E00EC7BBB2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Personal Finance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28286-6B6C-432E-9C7D-633BE7CE7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647583"/>
            <a:ext cx="8637072" cy="977621"/>
          </a:xfrm>
        </p:spPr>
        <p:txBody>
          <a:bodyPr/>
          <a:lstStyle/>
          <a:p>
            <a:r>
              <a:rPr lang="en-US" dirty="0"/>
              <a:t>Chapter 1ntroduction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6795137-755A-4A24-8D84-D308F5A425DF}"/>
              </a:ext>
            </a:extLst>
          </p:cNvPr>
          <p:cNvGrpSpPr/>
          <p:nvPr/>
        </p:nvGrpSpPr>
        <p:grpSpPr>
          <a:xfrm>
            <a:off x="-1" y="6160168"/>
            <a:ext cx="12192000" cy="689142"/>
            <a:chOff x="0" y="6006097"/>
            <a:chExt cx="12496481" cy="84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4E5914F-DA70-4123-9C03-A42891C5F17B}"/>
                </a:ext>
              </a:extLst>
            </p:cNvPr>
            <p:cNvGrpSpPr/>
            <p:nvPr/>
          </p:nvGrpSpPr>
          <p:grpSpPr>
            <a:xfrm>
              <a:off x="0" y="6014786"/>
              <a:ext cx="3820749" cy="834524"/>
              <a:chOff x="0" y="6023475"/>
              <a:chExt cx="3820749" cy="834524"/>
            </a:xfrm>
          </p:grpSpPr>
          <p:pic>
            <p:nvPicPr>
              <p:cNvPr id="15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F001E006-AC5A-4B0C-BF3E-517F0EF6A2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EBACFE6-05AB-43E4-BB1F-A184183AAA8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97B905D6-B567-42B6-BE36-652A87D6B21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0CF5AB2-9CAA-47E7-8D34-24C84ED1E658}"/>
                </a:ext>
              </a:extLst>
            </p:cNvPr>
            <p:cNvGrpSpPr/>
            <p:nvPr/>
          </p:nvGrpSpPr>
          <p:grpSpPr>
            <a:xfrm>
              <a:off x="3820749" y="6014786"/>
              <a:ext cx="3820749" cy="834524"/>
              <a:chOff x="0" y="6023475"/>
              <a:chExt cx="3820749" cy="834524"/>
            </a:xfrm>
          </p:grpSpPr>
          <p:pic>
            <p:nvPicPr>
              <p:cNvPr id="12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C597513E-9E64-416E-B91F-F59CF8B760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ACFABC2-732B-49B3-A597-99F1908DB21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5D0FC5DC-E6F3-4C7F-9F44-3C9D0D25D07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7283E82-3A96-4813-AF4D-DCB065AFF74A}"/>
                </a:ext>
              </a:extLst>
            </p:cNvPr>
            <p:cNvGrpSpPr/>
            <p:nvPr/>
          </p:nvGrpSpPr>
          <p:grpSpPr>
            <a:xfrm>
              <a:off x="7641498" y="6014786"/>
              <a:ext cx="3820749" cy="834524"/>
              <a:chOff x="0" y="6023475"/>
              <a:chExt cx="3820749" cy="834524"/>
            </a:xfrm>
          </p:grpSpPr>
          <p:pic>
            <p:nvPicPr>
              <p:cNvPr id="9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43A34344-FA21-4772-8860-CF85592289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E61DA66F-7C4C-4713-80B2-6BB85B066D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74807" y="6032164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6" descr="Foxcroft Academy's Personal Finance Class Produces Series of ...">
                <a:extLst>
                  <a:ext uri="{FF2B5EF4-FFF2-40B4-BE49-F238E27FC236}">
                    <a16:creationId xmlns:a16="http://schemas.microsoft.com/office/drawing/2014/main" id="{BC30F816-82A5-4FF9-9AAD-C0BA87ED58F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7778" y="6023475"/>
                <a:ext cx="1272971" cy="82583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6" descr="Foxcroft Academy's Personal Finance Class Produces Series of ...">
              <a:extLst>
                <a:ext uri="{FF2B5EF4-FFF2-40B4-BE49-F238E27FC236}">
                  <a16:creationId xmlns:a16="http://schemas.microsoft.com/office/drawing/2014/main" id="{C6BA3E09-9E65-4FBC-8925-2C68C5C34D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62247" y="6006097"/>
              <a:ext cx="1034234" cy="825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37408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9F03-41E8-4252-BE5D-70F6ADFC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 </a:t>
            </a:r>
            <a:r>
              <a:rPr lang="en-US" b="1" dirty="0">
                <a:solidFill>
                  <a:srgbClr val="FF0000"/>
                </a:solidFill>
              </a:rPr>
              <a:t>Measure</a:t>
            </a:r>
            <a:r>
              <a:rPr lang="en-US" dirty="0"/>
              <a:t> Your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252A-A86C-48B6-86CA-4DD490AA8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92276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Measurable</a:t>
            </a:r>
            <a:r>
              <a:rPr lang="en-US" sz="2800" dirty="0"/>
              <a:t>:  in your goal decide how much, how often you will save to meet the end goal amount.  </a:t>
            </a:r>
          </a:p>
          <a:p>
            <a:pPr lvl="1"/>
            <a:r>
              <a:rPr lang="en-US" sz="2400" dirty="0"/>
              <a:t>To be measurable it must have something you can measure</a:t>
            </a:r>
          </a:p>
          <a:p>
            <a:pPr lvl="1"/>
            <a:r>
              <a:rPr lang="en-US" sz="2200" dirty="0"/>
              <a:t>Example to save $1000 (</a:t>
            </a:r>
            <a:r>
              <a:rPr lang="en-US" sz="2000" dirty="0"/>
              <a:t>When you have saved $2000 you met your goal)</a:t>
            </a:r>
          </a:p>
          <a:p>
            <a:pPr lvl="2"/>
            <a:r>
              <a:rPr lang="en-US" sz="2200" dirty="0"/>
              <a:t>Ex: </a:t>
            </a:r>
            <a:r>
              <a:rPr lang="en-US" sz="2000" dirty="0"/>
              <a:t>I want a full-time job for $12.00 minimum per hour</a:t>
            </a:r>
          </a:p>
          <a:p>
            <a:pPr lvl="2"/>
            <a:r>
              <a:rPr lang="en-US" sz="2000" dirty="0"/>
              <a:t>I want to save for college - $2000 per year</a:t>
            </a:r>
          </a:p>
          <a:p>
            <a:pPr lvl="2"/>
            <a:r>
              <a:rPr lang="en-US" sz="2000" dirty="0"/>
              <a:t>I want to purchase a used car for $4500</a:t>
            </a:r>
            <a:endParaRPr lang="en-US" sz="22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B5B5B82-3DF2-4703-B68C-726633627340}"/>
              </a:ext>
            </a:extLst>
          </p:cNvPr>
          <p:cNvCxnSpPr>
            <a:cxnSpLocks/>
          </p:cNvCxnSpPr>
          <p:nvPr/>
        </p:nvCxnSpPr>
        <p:spPr>
          <a:xfrm>
            <a:off x="5708073" y="4502084"/>
            <a:ext cx="2479963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7EBBAD9-730E-473E-8C47-2FE0041ECE1B}"/>
              </a:ext>
            </a:extLst>
          </p:cNvPr>
          <p:cNvCxnSpPr>
            <a:cxnSpLocks/>
          </p:cNvCxnSpPr>
          <p:nvPr/>
        </p:nvCxnSpPr>
        <p:spPr>
          <a:xfrm>
            <a:off x="5500255" y="4977328"/>
            <a:ext cx="678873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FFE3E52-2C93-4DED-8D98-F70948F11B61}"/>
              </a:ext>
            </a:extLst>
          </p:cNvPr>
          <p:cNvCxnSpPr>
            <a:cxnSpLocks/>
          </p:cNvCxnSpPr>
          <p:nvPr/>
        </p:nvCxnSpPr>
        <p:spPr>
          <a:xfrm>
            <a:off x="6253556" y="5384264"/>
            <a:ext cx="651163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7172" name="Picture 4" descr="What Are SMART Goals? (+6 SMART Goal ...">
            <a:extLst>
              <a:ext uri="{FF2B5EF4-FFF2-40B4-BE49-F238E27FC236}">
                <a16:creationId xmlns:a16="http://schemas.microsoft.com/office/drawing/2014/main" id="{73C803F3-647E-D122-D0E0-B22950257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373" y="3622520"/>
            <a:ext cx="6484391" cy="270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08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07E23-01D4-4405-9B69-F7FC101E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  Plan of </a:t>
            </a:r>
            <a:r>
              <a:rPr lang="en-US" b="1" dirty="0">
                <a:solidFill>
                  <a:srgbClr val="FF0000"/>
                </a:solidFill>
              </a:rPr>
              <a:t>Achievable 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AKA Action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8EA1F-3160-43C0-BDD6-48C8F525A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Plan of Action </a:t>
            </a:r>
            <a:r>
              <a:rPr lang="en-US" sz="2800" dirty="0"/>
              <a:t>– list ways you can  achieve your financial goals</a:t>
            </a:r>
          </a:p>
          <a:p>
            <a:pPr lvl="1"/>
            <a:r>
              <a:rPr lang="en-US" sz="2400" dirty="0"/>
              <a:t>Example: if your goal is to create a College savings account what could you do?</a:t>
            </a:r>
          </a:p>
          <a:p>
            <a:pPr lvl="2"/>
            <a:r>
              <a:rPr lang="en-US" sz="2000" dirty="0"/>
              <a:t>Open a new account</a:t>
            </a:r>
          </a:p>
          <a:p>
            <a:pPr lvl="2"/>
            <a:r>
              <a:rPr lang="en-US" sz="2000" dirty="0"/>
              <a:t>Get a job </a:t>
            </a:r>
          </a:p>
          <a:p>
            <a:pPr lvl="2"/>
            <a:r>
              <a:rPr lang="en-US" sz="2000" dirty="0"/>
              <a:t>Save an $83.50 from each paycheck</a:t>
            </a:r>
          </a:p>
          <a:p>
            <a:pPr lvl="2"/>
            <a:endParaRPr lang="en-US" sz="2000" dirty="0"/>
          </a:p>
          <a:p>
            <a:pPr lvl="2"/>
            <a:endParaRPr lang="en-US" sz="2000" dirty="0"/>
          </a:p>
        </p:txBody>
      </p:sp>
      <p:pic>
        <p:nvPicPr>
          <p:cNvPr id="6146" name="Picture 2" descr="What Are SMART Goals And How To Write ...">
            <a:extLst>
              <a:ext uri="{FF2B5EF4-FFF2-40B4-BE49-F238E27FC236}">
                <a16:creationId xmlns:a16="http://schemas.microsoft.com/office/drawing/2014/main" id="{28586100-2B77-4004-B221-6E00B9BD6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8500" y="3429000"/>
            <a:ext cx="5962644" cy="221978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37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4FA96-138B-0758-875E-5F48C4F81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96160-716A-3409-675E-8234D13C7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  Realistic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6D261-42CD-9BC1-22E5-B666F9E35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US" sz="2200" b="1" dirty="0"/>
              <a:t>Does your current financial situation allow you to make the goal?</a:t>
            </a:r>
          </a:p>
          <a:p>
            <a:pPr lvl="1"/>
            <a:r>
              <a:rPr lang="en-US" sz="1600" dirty="0"/>
              <a:t>Monthly income (job earnings, allowance, gifts from others, or interest) . </a:t>
            </a:r>
          </a:p>
          <a:p>
            <a:pPr lvl="1"/>
            <a:r>
              <a:rPr lang="en-US" sz="1600" dirty="0"/>
              <a:t>Monthly expenses (what do you spend for rent, utilities, food etc.)</a:t>
            </a:r>
          </a:p>
          <a:p>
            <a:pPr lvl="1"/>
            <a:r>
              <a:rPr lang="en-US" sz="1600" dirty="0"/>
              <a:t>Monthly savings (how much do you save)</a:t>
            </a:r>
          </a:p>
          <a:p>
            <a:pPr lvl="1"/>
            <a:r>
              <a:rPr lang="en-US" sz="1600" dirty="0"/>
              <a:t>Monthly Debts (how much do you pay towards what you owe)</a:t>
            </a:r>
          </a:p>
          <a:p>
            <a:pPr lvl="1"/>
            <a:r>
              <a:rPr lang="en-US" sz="1600" dirty="0"/>
              <a:t>Based on what you have left after you pay off your expenses and debts, how much can you save</a:t>
            </a:r>
          </a:p>
          <a:p>
            <a:r>
              <a:rPr lang="en-US" sz="2200" b="1" dirty="0"/>
              <a:t>Evaluate Alternatives:</a:t>
            </a:r>
          </a:p>
          <a:p>
            <a:pPr lvl="1"/>
            <a:r>
              <a:rPr lang="en-US" sz="1600" dirty="0"/>
              <a:t>What are the Opportunity Costs – what you give up having this goal</a:t>
            </a:r>
          </a:p>
          <a:p>
            <a:pPr lvl="2"/>
            <a:r>
              <a:rPr lang="en-US" dirty="0"/>
              <a:t>Know the consequences of your choices</a:t>
            </a:r>
          </a:p>
          <a:p>
            <a:pPr lvl="2"/>
            <a:r>
              <a:rPr lang="en-US" dirty="0"/>
              <a:t>Choose the option that you value the most, an you WILL give up something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44A3F-FABA-3856-71C0-C8F2B43E8027}"/>
              </a:ext>
            </a:extLst>
          </p:cNvPr>
          <p:cNvSpPr/>
          <p:nvPr/>
        </p:nvSpPr>
        <p:spPr>
          <a:xfrm>
            <a:off x="9609469" y="1112987"/>
            <a:ext cx="2489603" cy="29216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If I work 20 hours per week at $12 per hour  20 x 12 = $240.00 with net about $200 weekly, or $800 monthly.  I have no other bills/debt and I live with parents so yes I have enough to save $167.00 monthly and still have some money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25BD7C-608B-7C6A-57CE-BC0AF7CE1210}"/>
              </a:ext>
            </a:extLst>
          </p:cNvPr>
          <p:cNvSpPr/>
          <p:nvPr/>
        </p:nvSpPr>
        <p:spPr>
          <a:xfrm>
            <a:off x="9609469" y="4196584"/>
            <a:ext cx="2489603" cy="25610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By saving this money I give up my ability to spend on leisure things like movies, games, clothes etc.  However I still have $633 to spend, save, or invest</a:t>
            </a:r>
          </a:p>
        </p:txBody>
      </p:sp>
    </p:spTree>
    <p:extLst>
      <p:ext uri="{BB962C8B-B14F-4D97-AF65-F5344CB8AC3E}">
        <p14:creationId xmlns:p14="http://schemas.microsoft.com/office/powerpoint/2010/main" val="239651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07E23-01D4-4405-9B69-F7FC101E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  Timely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8EA1F-3160-43C0-BDD6-48C8F525A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en-US" sz="2400" dirty="0"/>
              <a:t>No goal is functional if you don’t have a due date</a:t>
            </a:r>
          </a:p>
          <a:p>
            <a:r>
              <a:rPr lang="en-US" sz="2400" dirty="0"/>
              <a:t>Example:  Save for college, $2000 per year, by December 31 of each year.  ($2000/12 = $167.00 per month or $83.50 per paycheck).</a:t>
            </a:r>
          </a:p>
          <a:p>
            <a:r>
              <a:rPr lang="en-US" sz="2400" dirty="0"/>
              <a:t>Review and revise your plan</a:t>
            </a:r>
          </a:p>
          <a:p>
            <a:pPr lvl="1"/>
            <a:r>
              <a:rPr lang="en-US" sz="2000" dirty="0"/>
              <a:t>Planning is continual and changes</a:t>
            </a:r>
          </a:p>
          <a:p>
            <a:pPr lvl="1"/>
            <a:r>
              <a:rPr lang="en-US" sz="2000" dirty="0"/>
              <a:t>As you get older and meat your goals, your needs and wants will change</a:t>
            </a:r>
          </a:p>
          <a:p>
            <a:pPr lvl="1"/>
            <a:r>
              <a:rPr lang="en-US" sz="2000" dirty="0"/>
              <a:t>You will make more money, want different things, and your values may change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4C3EE3E-1232-4328-65E7-E61F6BB45C50}"/>
              </a:ext>
            </a:extLst>
          </p:cNvPr>
          <p:cNvCxnSpPr>
            <a:cxnSpLocks/>
          </p:cNvCxnSpPr>
          <p:nvPr/>
        </p:nvCxnSpPr>
        <p:spPr>
          <a:xfrm>
            <a:off x="7928858" y="3045833"/>
            <a:ext cx="1156532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8194" name="Picture 2" descr="Timely | Blue's Clues Wiki | Fandom">
            <a:extLst>
              <a:ext uri="{FF2B5EF4-FFF2-40B4-BE49-F238E27FC236}">
                <a16:creationId xmlns:a16="http://schemas.microsoft.com/office/drawing/2014/main" id="{EEEB945A-6D6C-8561-BDEA-51D07B5C6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6933" y="300388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36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1D546-26AD-46E4-AB65-C50E7FC2F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sz="2200" dirty="0"/>
              <a:t>Ex: </a:t>
            </a:r>
            <a:r>
              <a:rPr lang="en-US" sz="2000" dirty="0"/>
              <a:t>I want a part-time job for $12.00 minimum per hour by my Oct. 01, 20xx</a:t>
            </a:r>
          </a:p>
          <a:p>
            <a:pPr lvl="2"/>
            <a:r>
              <a:rPr lang="en-US" sz="2000" dirty="0"/>
              <a:t>I want to save for college - $2000 per year, by May 2027</a:t>
            </a:r>
          </a:p>
          <a:p>
            <a:pPr lvl="2"/>
            <a:r>
              <a:rPr lang="en-US" sz="2000" dirty="0"/>
              <a:t>I want to purchase a used car for $4500 by July 20xx</a:t>
            </a:r>
          </a:p>
          <a:p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DDBAC36-C5F1-42D7-8118-02952037C70E}"/>
              </a:ext>
            </a:extLst>
          </p:cNvPr>
          <p:cNvCxnSpPr>
            <a:cxnSpLocks/>
          </p:cNvCxnSpPr>
          <p:nvPr/>
        </p:nvCxnSpPr>
        <p:spPr>
          <a:xfrm>
            <a:off x="7174400" y="2849369"/>
            <a:ext cx="1322829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69131B-E5C4-4E6A-BFC8-5EB1CAA4D32A}"/>
              </a:ext>
            </a:extLst>
          </p:cNvPr>
          <p:cNvCxnSpPr>
            <a:cxnSpLocks/>
          </p:cNvCxnSpPr>
          <p:nvPr/>
        </p:nvCxnSpPr>
        <p:spPr>
          <a:xfrm>
            <a:off x="9188946" y="2510575"/>
            <a:ext cx="1156532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FB5BDB0-3732-41A9-B270-D0816B9F9D39}"/>
              </a:ext>
            </a:extLst>
          </p:cNvPr>
          <p:cNvCxnSpPr>
            <a:cxnSpLocks/>
          </p:cNvCxnSpPr>
          <p:nvPr/>
        </p:nvCxnSpPr>
        <p:spPr>
          <a:xfrm>
            <a:off x="7174400" y="3323622"/>
            <a:ext cx="938242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4BD0BE2E-6544-0C58-5948-A11B416C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804863"/>
            <a:ext cx="9604375" cy="1049337"/>
          </a:xfrm>
        </p:spPr>
        <p:txBody>
          <a:bodyPr/>
          <a:lstStyle/>
          <a:p>
            <a:r>
              <a:rPr lang="en-US" dirty="0"/>
              <a:t>5.   Timely </a:t>
            </a:r>
          </a:p>
        </p:txBody>
      </p:sp>
      <p:pic>
        <p:nvPicPr>
          <p:cNvPr id="9" name="Picture 2" descr="Timely | Blue's Clues Wiki | Fandom">
            <a:extLst>
              <a:ext uri="{FF2B5EF4-FFF2-40B4-BE49-F238E27FC236}">
                <a16:creationId xmlns:a16="http://schemas.microsoft.com/office/drawing/2014/main" id="{49D8F755-6E4C-00E8-A14B-53A21E4F1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503" y="2687839"/>
            <a:ext cx="4222859" cy="316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4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813E-5160-187B-E0EE-50A4FBC09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67037"/>
            <a:ext cx="9603275" cy="1049235"/>
          </a:xfrm>
        </p:spPr>
        <p:txBody>
          <a:bodyPr/>
          <a:lstStyle/>
          <a:p>
            <a:r>
              <a:rPr lang="en-US" dirty="0"/>
              <a:t>Your Smart </a:t>
            </a:r>
            <a:r>
              <a:rPr lang="en-US" dirty="0" err="1"/>
              <a:t>gOAL</a:t>
            </a:r>
            <a:r>
              <a:rPr lang="en-US" dirty="0"/>
              <a:t> Statement is: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D2D6E-4A9D-1FB6-C04B-5FFFD6BDD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state your Goal using SMT –  you’re A and R are written in you planning book</a:t>
            </a:r>
          </a:p>
          <a:p>
            <a:r>
              <a:rPr lang="en-US" dirty="0"/>
              <a:t>I will save for College, $2000 per year, by May 2027</a:t>
            </a: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CEB82FBC-5D50-16A2-265E-B13906605FD7}"/>
              </a:ext>
            </a:extLst>
          </p:cNvPr>
          <p:cNvSpPr/>
          <p:nvPr/>
        </p:nvSpPr>
        <p:spPr>
          <a:xfrm>
            <a:off x="2559204" y="3097070"/>
            <a:ext cx="613317" cy="557561"/>
          </a:xfrm>
          <a:prstGeom prst="up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3A3E5BF0-0FBA-352A-68EE-A8B74F85E72D}"/>
              </a:ext>
            </a:extLst>
          </p:cNvPr>
          <p:cNvSpPr/>
          <p:nvPr/>
        </p:nvSpPr>
        <p:spPr>
          <a:xfrm>
            <a:off x="4478893" y="3113335"/>
            <a:ext cx="613317" cy="557561"/>
          </a:xfrm>
          <a:prstGeom prst="upArrow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C89A8DA4-CEA4-F860-53A4-7DBF6BB57FF0}"/>
              </a:ext>
            </a:extLst>
          </p:cNvPr>
          <p:cNvSpPr/>
          <p:nvPr/>
        </p:nvSpPr>
        <p:spPr>
          <a:xfrm>
            <a:off x="6199835" y="3113334"/>
            <a:ext cx="613317" cy="615461"/>
          </a:xfrm>
          <a:prstGeom prst="upArrow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</a:t>
            </a:r>
          </a:p>
        </p:txBody>
      </p:sp>
      <p:pic>
        <p:nvPicPr>
          <p:cNvPr id="7" name="Picture 2" descr="What Are SMART Goals And How To Write ...">
            <a:extLst>
              <a:ext uri="{FF2B5EF4-FFF2-40B4-BE49-F238E27FC236}">
                <a16:creationId xmlns:a16="http://schemas.microsoft.com/office/drawing/2014/main" id="{211EAE02-F9EB-E292-67AC-158852F55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591" y="3654631"/>
            <a:ext cx="5962644" cy="221978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F130EF-FB50-CB29-9D21-8F0ADF836D93}"/>
              </a:ext>
            </a:extLst>
          </p:cNvPr>
          <p:cNvCxnSpPr/>
          <p:nvPr/>
        </p:nvCxnSpPr>
        <p:spPr>
          <a:xfrm>
            <a:off x="1806498" y="2999678"/>
            <a:ext cx="2118731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729A63B-7EC2-5261-99E2-38F79A03C1D4}"/>
              </a:ext>
            </a:extLst>
          </p:cNvPr>
          <p:cNvCxnSpPr>
            <a:cxnSpLocks/>
          </p:cNvCxnSpPr>
          <p:nvPr/>
        </p:nvCxnSpPr>
        <p:spPr>
          <a:xfrm>
            <a:off x="4134485" y="2951356"/>
            <a:ext cx="1452276" cy="0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022E7FA-7416-4F88-4B77-95F7757C6D1A}"/>
              </a:ext>
            </a:extLst>
          </p:cNvPr>
          <p:cNvCxnSpPr>
            <a:cxnSpLocks/>
          </p:cNvCxnSpPr>
          <p:nvPr/>
        </p:nvCxnSpPr>
        <p:spPr>
          <a:xfrm>
            <a:off x="5800832" y="2951356"/>
            <a:ext cx="1452276" cy="0"/>
          </a:xfrm>
          <a:prstGeom prst="straightConnector1">
            <a:avLst/>
          </a:prstGeom>
          <a:ln w="190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169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813E-5160-187B-E0EE-50A4FBC0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Always have a </a:t>
            </a:r>
            <a:r>
              <a:rPr lang="en-US" dirty="0" err="1"/>
              <a:t>SmartER</a:t>
            </a:r>
            <a:r>
              <a:rPr lang="en-US" dirty="0"/>
              <a:t> </a:t>
            </a:r>
            <a:r>
              <a:rPr lang="en-US" dirty="0" err="1"/>
              <a:t>gOAL</a:t>
            </a:r>
            <a:r>
              <a:rPr lang="en-US" dirty="0"/>
              <a:t>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D2D6E-4A9D-1FB6-C04B-5FFFD6BDD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 make my Goal I Will get an Extra Reward! </a:t>
            </a:r>
          </a:p>
          <a:p>
            <a:pPr lvl="1"/>
            <a:r>
              <a:rPr lang="en-US" dirty="0"/>
              <a:t>A new piece of Jewelry</a:t>
            </a:r>
          </a:p>
          <a:p>
            <a:pPr lvl="1"/>
            <a:r>
              <a:rPr lang="en-US" dirty="0"/>
              <a:t>A  new pair of jeans</a:t>
            </a:r>
          </a:p>
          <a:p>
            <a:pPr lvl="1"/>
            <a:r>
              <a:rPr lang="en-US" dirty="0"/>
              <a:t>Something that I congratulate myself for making my goals!</a:t>
            </a:r>
          </a:p>
        </p:txBody>
      </p:sp>
      <p:pic>
        <p:nvPicPr>
          <p:cNvPr id="7" name="Picture 2" descr="What Are SMART Goals And How To Write ...">
            <a:extLst>
              <a:ext uri="{FF2B5EF4-FFF2-40B4-BE49-F238E27FC236}">
                <a16:creationId xmlns:a16="http://schemas.microsoft.com/office/drawing/2014/main" id="{211EAE02-F9EB-E292-67AC-158852F55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591" y="3654631"/>
            <a:ext cx="5962644" cy="221978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444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1A4066-B261-49FE-952E-A0FE3EE75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1B4579-E2EA-4BD7-94FF-0A0BEE135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35308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F217403-DBC4-45B8-8C8D-72278A181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en-US" dirty="0"/>
              <a:t>Assignment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58111-BC13-4D45-AB27-0C2C83F9B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5525B-9488-45A3-9477-558028583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r>
              <a:rPr lang="en-US" dirty="0"/>
              <a:t>Complete the Group Assignment at your tables together.  This is in your Activity Packet. </a:t>
            </a:r>
          </a:p>
          <a:p>
            <a:r>
              <a:rPr lang="en-US" dirty="0"/>
              <a:t>Complete the Individual Assignment in your Activity Packet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188758-E18A-4CE5-9D03-F4BF5D887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46003" y="583365"/>
            <a:chExt cx="6091790" cy="518192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21513DD-C15F-4381-AEA6-ED9E5E218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46003" y="583365"/>
              <a:ext cx="609179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ED2DE01-7F43-4858-85FC-27022DA78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64828" y="915807"/>
              <a:ext cx="54617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2" descr="My (Our) Assignment – Keep swimmin'">
            <a:extLst>
              <a:ext uri="{FF2B5EF4-FFF2-40B4-BE49-F238E27FC236}">
                <a16:creationId xmlns:a16="http://schemas.microsoft.com/office/drawing/2014/main" id="{30B5829A-A643-B257-3ADC-AEB3758D1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81" r="-1" b="14433"/>
          <a:stretch/>
        </p:blipFill>
        <p:spPr bwMode="auto">
          <a:xfrm>
            <a:off x="6093926" y="1116345"/>
            <a:ext cx="4821551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42F4933-2ECF-4EE5-BCE4-F19E3CA60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6FAC23C-014D-4AC5-AD1B-36F7D0E7E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81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84F21-194E-436F-8F86-8F80733A3E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ED8BA2D-6BFA-4CD8-B262-2FCA805252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2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318C6-3A7E-411A-BD11-161EEAF2C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Personal Financial Planning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6F2B0-638E-43CB-8E98-734DBB2D2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When you know what you need, and what you want, you set goals on how you will spend, save or invest, and protect our money (5 elements).   </a:t>
            </a:r>
          </a:p>
          <a:p>
            <a:r>
              <a:rPr lang="en-US" sz="2400" dirty="0"/>
              <a:t>Reminder?  What is it called on how we arrange these elements?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Personal Financial Planning:  </a:t>
            </a:r>
            <a:r>
              <a:rPr lang="en-US" sz="2400" dirty="0"/>
              <a:t>arranges your money for spending, savings, and investing over time in order to live comfortably, have financial security, an achieve your goals. </a:t>
            </a:r>
          </a:p>
          <a:p>
            <a:r>
              <a:rPr lang="en-US" sz="2400" dirty="0"/>
              <a:t>To plan you must have SMART goals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6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5C3D674-3D59-4E93-80CA-0C0A9095E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C884B8F8-FDC9-498B-9960-5D7260AF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417737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6FA53FD-B628-4758-8882-FF24B2A5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dirty="0"/>
              <a:t>Goals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F2A81E1-BCBE-426B-8C09-33274E694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E1B4F1-04B7-4229-84EE-2B19BC9B7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4172212" cy="3450613"/>
          </a:xfrm>
        </p:spPr>
        <p:txBody>
          <a:bodyPr>
            <a:normAutofit/>
          </a:bodyPr>
          <a:lstStyle/>
          <a:p>
            <a:r>
              <a:rPr lang="en-US" b="1"/>
              <a:t>Goal</a:t>
            </a:r>
            <a:r>
              <a:rPr lang="en-US"/>
              <a:t>:  things you want to accomplish</a:t>
            </a:r>
          </a:p>
          <a:p>
            <a:pPr lvl="1"/>
            <a:endParaRPr lang="en-US" dirty="0"/>
          </a:p>
        </p:txBody>
      </p:sp>
      <p:pic>
        <p:nvPicPr>
          <p:cNvPr id="1026" name="Picture 2" descr="Long-Term And Short-Term Goals ...">
            <a:extLst>
              <a:ext uri="{FF2B5EF4-FFF2-40B4-BE49-F238E27FC236}">
                <a16:creationId xmlns:a16="http://schemas.microsoft.com/office/drawing/2014/main" id="{CA798060-AE16-4F3D-FD3E-0E5DDAB01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1485490"/>
            <a:ext cx="4960442" cy="330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036">
            <a:extLst>
              <a:ext uri="{FF2B5EF4-FFF2-40B4-BE49-F238E27FC236}">
                <a16:creationId xmlns:a16="http://schemas.microsoft.com/office/drawing/2014/main" id="{39D1DDD4-5BB3-45BA-B9B3-06B6229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A24DAE64-2302-42EA-8239-F2F0775CA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43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C1ED1-B744-446A-84BF-71EB8F6B9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024D5-ED50-4AF8-B711-FEE2C64A6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What are some financial goals you should have at this time in your life?</a:t>
            </a:r>
          </a:p>
          <a:p>
            <a:pPr lvl="1"/>
            <a:r>
              <a:rPr lang="en-US" sz="2400" dirty="0"/>
              <a:t>Picking/starting a career</a:t>
            </a:r>
          </a:p>
          <a:p>
            <a:pPr lvl="1"/>
            <a:r>
              <a:rPr lang="en-US" sz="2400" dirty="0"/>
              <a:t>Saving Money</a:t>
            </a:r>
          </a:p>
          <a:p>
            <a:pPr lvl="1"/>
            <a:r>
              <a:rPr lang="en-US" sz="2400" dirty="0"/>
              <a:t>Saving for college or a two-year school</a:t>
            </a:r>
          </a:p>
          <a:p>
            <a:pPr lvl="1"/>
            <a:r>
              <a:rPr lang="en-US" sz="2400" dirty="0"/>
              <a:t>buying a car</a:t>
            </a:r>
          </a:p>
          <a:p>
            <a:pPr lvl="1"/>
            <a:r>
              <a:rPr lang="en-US" sz="2400" dirty="0"/>
              <a:t>Gaining work experience</a:t>
            </a:r>
          </a:p>
        </p:txBody>
      </p:sp>
    </p:spTree>
    <p:extLst>
      <p:ext uri="{BB962C8B-B14F-4D97-AF65-F5344CB8AC3E}">
        <p14:creationId xmlns:p14="http://schemas.microsoft.com/office/powerpoint/2010/main" val="382116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669046F-5838-4C7A-BBE8-A77F40FD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2D5E6CDB-92ED-43A1-9491-C46E2C8E9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EBB966BC-DC49-4138-8DEF-B1CD13033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632237" y="482171"/>
            <a:chExt cx="6104331" cy="5149101"/>
          </a:xfrm>
        </p:grpSpPr>
        <p:sp>
          <p:nvSpPr>
            <p:cNvPr id="2060" name="Rectangle 2059">
              <a:extLst>
                <a:ext uri="{FF2B5EF4-FFF2-40B4-BE49-F238E27FC236}">
                  <a16:creationId xmlns:a16="http://schemas.microsoft.com/office/drawing/2014/main" id="{EDD0BD06-EC5B-4F0E-A221-562BC2BA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>
              <a:extLst>
                <a:ext uri="{FF2B5EF4-FFF2-40B4-BE49-F238E27FC236}">
                  <a16:creationId xmlns:a16="http://schemas.microsoft.com/office/drawing/2014/main" id="{634200B3-EC47-4A5B-A640-7118BF6AD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52" name="Rectangle 2051">
            <a:extLst>
              <a:ext uri="{FF2B5EF4-FFF2-40B4-BE49-F238E27FC236}">
                <a16:creationId xmlns:a16="http://schemas.microsoft.com/office/drawing/2014/main" id="{23B9DAF8-7DB4-40CB-85F8-7E02F95C6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7042" y="984450"/>
            <a:ext cx="5145580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65" name="Straight Connector 2064">
            <a:extLst>
              <a:ext uri="{FF2B5EF4-FFF2-40B4-BE49-F238E27FC236}">
                <a16:creationId xmlns:a16="http://schemas.microsoft.com/office/drawing/2014/main" id="{606AED2C-61BA-485C-9DD4-B23B6280F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18029" y="1847088"/>
            <a:ext cx="352036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E869FB0-2352-4F1C-B68A-9384C9A6B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804520"/>
            <a:ext cx="3520367" cy="1049235"/>
          </a:xfrm>
        </p:spPr>
        <p:txBody>
          <a:bodyPr>
            <a:normAutofit/>
          </a:bodyPr>
          <a:lstStyle/>
          <a:p>
            <a:r>
              <a:rPr lang="en-US" sz="3000"/>
              <a:t>Types of  Financial Goals</a:t>
            </a:r>
          </a:p>
        </p:txBody>
      </p:sp>
      <p:pic>
        <p:nvPicPr>
          <p:cNvPr id="2050" name="Picture 2" descr="Setting Goals Are Important For Kids ...">
            <a:extLst>
              <a:ext uri="{FF2B5EF4-FFF2-40B4-BE49-F238E27FC236}">
                <a16:creationId xmlns:a16="http://schemas.microsoft.com/office/drawing/2014/main" id="{35232FEF-C383-7771-9B3C-9648131C9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223" y="1843144"/>
            <a:ext cx="4825148" cy="241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660A5-4F1F-4606-A953-C5F86480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029" y="2015732"/>
            <a:ext cx="3520368" cy="345061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Short-Term Goals </a:t>
            </a:r>
            <a:r>
              <a:rPr lang="en-US" dirty="0"/>
              <a:t>–one year or less to achieve</a:t>
            </a:r>
          </a:p>
          <a:p>
            <a:r>
              <a:rPr lang="en-US" dirty="0">
                <a:solidFill>
                  <a:schemeClr val="accent1"/>
                </a:solidFill>
              </a:rPr>
              <a:t>Intermediate Goals </a:t>
            </a:r>
            <a:r>
              <a:rPr lang="en-US" dirty="0"/>
              <a:t>–one to five years to achieve</a:t>
            </a:r>
          </a:p>
          <a:p>
            <a:r>
              <a:rPr lang="en-US" dirty="0">
                <a:solidFill>
                  <a:schemeClr val="accent1"/>
                </a:solidFill>
              </a:rPr>
              <a:t>Long-Term Goals </a:t>
            </a:r>
            <a:r>
              <a:rPr lang="en-US" dirty="0"/>
              <a:t>– more than five years to achieve</a:t>
            </a:r>
          </a:p>
          <a:p>
            <a:endParaRPr lang="en-US" dirty="0"/>
          </a:p>
        </p:txBody>
      </p:sp>
      <p:pic>
        <p:nvPicPr>
          <p:cNvPr id="2067" name="Picture 2066">
            <a:extLst>
              <a:ext uri="{FF2B5EF4-FFF2-40B4-BE49-F238E27FC236}">
                <a16:creationId xmlns:a16="http://schemas.microsoft.com/office/drawing/2014/main" id="{7EFCF05C-6070-460B-8E60-12BE3EFD1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2069" name="Straight Connector 2068">
            <a:extLst>
              <a:ext uri="{FF2B5EF4-FFF2-40B4-BE49-F238E27FC236}">
                <a16:creationId xmlns:a16="http://schemas.microsoft.com/office/drawing/2014/main" id="{CFD731F1-726F-453E-9516-3058095DE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29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021A4066-B261-49FE-952E-A0FE3EE75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81" name="Straight Connector 3080">
            <a:extLst>
              <a:ext uri="{FF2B5EF4-FFF2-40B4-BE49-F238E27FC236}">
                <a16:creationId xmlns:a16="http://schemas.microsoft.com/office/drawing/2014/main" id="{381B4579-E2EA-4BD7-94FF-0A0BEE135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3896" y="1847088"/>
            <a:ext cx="353088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42A80F3-136E-7D83-EE85-D098C539C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3530157" cy="1049235"/>
          </a:xfrm>
        </p:spPr>
        <p:txBody>
          <a:bodyPr>
            <a:normAutofit/>
          </a:bodyPr>
          <a:lstStyle/>
          <a:p>
            <a:r>
              <a:rPr lang="en-US" sz="2000"/>
              <a:t>Is It Short, intermediate, or long term goal?</a:t>
            </a:r>
            <a:br>
              <a:rPr lang="en-US" sz="2000"/>
            </a:br>
            <a:endParaRPr lang="en-US" sz="2000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81958111-BC13-4D45-AB27-0C2C83F9B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308F4-51C9-E132-636D-693ED2B88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1" y="2015732"/>
            <a:ext cx="3526523" cy="3450613"/>
          </a:xfrm>
        </p:spPr>
        <p:txBody>
          <a:bodyPr>
            <a:normAutofit/>
          </a:bodyPr>
          <a:lstStyle/>
          <a:p>
            <a:r>
              <a:rPr lang="en-US" dirty="0"/>
              <a:t>Save to go to the Movies next week</a:t>
            </a:r>
          </a:p>
          <a:p>
            <a:r>
              <a:rPr lang="en-US" dirty="0"/>
              <a:t>Save to go College</a:t>
            </a:r>
          </a:p>
          <a:p>
            <a:r>
              <a:rPr lang="en-US" dirty="0"/>
              <a:t>Buying that smart watch or Fitbit</a:t>
            </a:r>
          </a:p>
          <a:p>
            <a:r>
              <a:rPr lang="en-US" dirty="0"/>
              <a:t>Save to purchase a Car</a:t>
            </a:r>
          </a:p>
          <a:p>
            <a:r>
              <a:rPr lang="en-US" dirty="0"/>
              <a:t>Save for retirement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085" name="Group 3084">
            <a:extLst>
              <a:ext uri="{FF2B5EF4-FFF2-40B4-BE49-F238E27FC236}">
                <a16:creationId xmlns:a16="http://schemas.microsoft.com/office/drawing/2014/main" id="{82188758-E18A-4CE5-9D03-F4BF5D887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0131" y="482171"/>
            <a:ext cx="6091791" cy="5149101"/>
            <a:chOff x="5446003" y="583365"/>
            <a:chExt cx="6091790" cy="5181928"/>
          </a:xfrm>
        </p:grpSpPr>
        <p:sp>
          <p:nvSpPr>
            <p:cNvPr id="3086" name="Rectangle 3085">
              <a:extLst>
                <a:ext uri="{FF2B5EF4-FFF2-40B4-BE49-F238E27FC236}">
                  <a16:creationId xmlns:a16="http://schemas.microsoft.com/office/drawing/2014/main" id="{821513DD-C15F-4381-AEA6-ED9E5E218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46003" y="583365"/>
              <a:ext cx="6091790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7" name="Rectangle 3086">
              <a:extLst>
                <a:ext uri="{FF2B5EF4-FFF2-40B4-BE49-F238E27FC236}">
                  <a16:creationId xmlns:a16="http://schemas.microsoft.com/office/drawing/2014/main" id="{CED2DE01-7F43-4858-85FC-27022DA78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64828" y="915807"/>
              <a:ext cx="5461779" cy="4494927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74" name="Picture 2" descr="SMART Goals: How To Write Effective ...">
            <a:extLst>
              <a:ext uri="{FF2B5EF4-FFF2-40B4-BE49-F238E27FC236}">
                <a16:creationId xmlns:a16="http://schemas.microsoft.com/office/drawing/2014/main" id="{621CE83D-FB96-0E0D-234F-83EFC9DA46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4" r="13028" b="2"/>
          <a:stretch/>
        </p:blipFill>
        <p:spPr bwMode="auto">
          <a:xfrm>
            <a:off x="6093926" y="1116345"/>
            <a:ext cx="4821551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3088">
            <a:extLst>
              <a:ext uri="{FF2B5EF4-FFF2-40B4-BE49-F238E27FC236}">
                <a16:creationId xmlns:a16="http://schemas.microsoft.com/office/drawing/2014/main" id="{D42F4933-2ECF-4EE5-BCE4-F19E3CA60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091" name="Straight Connector 3090">
            <a:extLst>
              <a:ext uri="{FF2B5EF4-FFF2-40B4-BE49-F238E27FC236}">
                <a16:creationId xmlns:a16="http://schemas.microsoft.com/office/drawing/2014/main" id="{C6FAC23C-014D-4AC5-AD1B-36F7D0E7E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82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9F03-41E8-4252-BE5D-70F6ADFC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Steps to financial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252A-A86C-48B6-86CA-4DD490AA8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53955"/>
            <a:ext cx="9603275" cy="3899526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Set financial goals that are </a:t>
            </a:r>
            <a:r>
              <a:rPr lang="en-US" sz="2600" b="1" dirty="0">
                <a:solidFill>
                  <a:srgbClr val="FF0000"/>
                </a:solidFill>
              </a:rPr>
              <a:t>SMART</a:t>
            </a:r>
            <a:r>
              <a:rPr lang="en-US" sz="2600" dirty="0"/>
              <a:t>:  </a:t>
            </a:r>
            <a:r>
              <a:rPr lang="en-US" sz="2600" b="0" i="0" dirty="0">
                <a:solidFill>
                  <a:srgbClr val="4C4C4C"/>
                </a:solidFill>
                <a:effectLst/>
                <a:latin typeface="Lato"/>
              </a:rPr>
              <a:t>It should be specific, measurable, action-oriented, realistic and it should have a timeline (SMART)</a:t>
            </a:r>
            <a:endParaRPr lang="en-US" sz="2600" dirty="0"/>
          </a:p>
          <a:p>
            <a:r>
              <a:rPr lang="en-US" dirty="0"/>
              <a:t>1.  </a:t>
            </a:r>
            <a:r>
              <a:rPr lang="en-US" b="1" dirty="0">
                <a:solidFill>
                  <a:srgbClr val="FF0000"/>
                </a:solidFill>
              </a:rPr>
              <a:t>Specific</a:t>
            </a:r>
            <a:r>
              <a:rPr lang="en-US" dirty="0"/>
              <a:t> Personal Financial goal – specific and single minded</a:t>
            </a:r>
          </a:p>
          <a:p>
            <a:r>
              <a:rPr lang="en-US" dirty="0"/>
              <a:t>2.  </a:t>
            </a:r>
            <a:r>
              <a:rPr lang="en-US" sz="2100" b="1" dirty="0">
                <a:solidFill>
                  <a:srgbClr val="FF0000"/>
                </a:solidFill>
              </a:rPr>
              <a:t>Measurable- </a:t>
            </a:r>
            <a:r>
              <a:rPr lang="en-US" dirty="0"/>
              <a:t>how you know you met the goal? </a:t>
            </a:r>
          </a:p>
          <a:p>
            <a:r>
              <a:rPr lang="en-US" dirty="0"/>
              <a:t>3.  </a:t>
            </a:r>
            <a:r>
              <a:rPr lang="en-US" b="1" dirty="0">
                <a:solidFill>
                  <a:srgbClr val="FF0000"/>
                </a:solidFill>
              </a:rPr>
              <a:t>Action -</a:t>
            </a:r>
            <a:r>
              <a:rPr lang="en-US" dirty="0"/>
              <a:t> what is your Financial Plan to reach the goal</a:t>
            </a:r>
          </a:p>
          <a:p>
            <a:r>
              <a:rPr lang="en-US" dirty="0"/>
              <a:t>4.  </a:t>
            </a:r>
            <a:r>
              <a:rPr lang="en-US" sz="2100" b="1" dirty="0">
                <a:solidFill>
                  <a:srgbClr val="FF0000"/>
                </a:solidFill>
              </a:rPr>
              <a:t>Realistic – </a:t>
            </a:r>
            <a:r>
              <a:rPr lang="en-US" sz="2100" dirty="0"/>
              <a:t>can you do what you said from step 3</a:t>
            </a:r>
            <a:endParaRPr lang="en-US" dirty="0"/>
          </a:p>
          <a:p>
            <a:r>
              <a:rPr lang="en-US" dirty="0"/>
              <a:t>5.  </a:t>
            </a:r>
            <a:r>
              <a:rPr lang="en-US" sz="2100" b="1" dirty="0">
                <a:solidFill>
                  <a:srgbClr val="FF0000"/>
                </a:solidFill>
              </a:rPr>
              <a:t>Timely </a:t>
            </a:r>
            <a:r>
              <a:rPr lang="en-US" sz="2100" dirty="0"/>
              <a:t>– when to be done by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pic>
        <p:nvPicPr>
          <p:cNvPr id="4098" name="Picture 2" descr="SMART Goals: How To Write Effective ...">
            <a:extLst>
              <a:ext uri="{FF2B5EF4-FFF2-40B4-BE49-F238E27FC236}">
                <a16:creationId xmlns:a16="http://schemas.microsoft.com/office/drawing/2014/main" id="{1273F5B0-64E2-8169-E0E5-8296ECD3EF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479" y="3325092"/>
            <a:ext cx="3607288" cy="2400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279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CAD13-51B4-47B0-A8ED-C84C4C578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  Develop a </a:t>
            </a:r>
            <a:r>
              <a:rPr lang="en-US" b="1" dirty="0">
                <a:solidFill>
                  <a:srgbClr val="FF0000"/>
                </a:solidFill>
              </a:rPr>
              <a:t>Specific</a:t>
            </a:r>
            <a:r>
              <a:rPr lang="en-US" dirty="0"/>
              <a:t> Financial goal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AF3BA-6BC7-4219-8F91-0E1DA891B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15732"/>
            <a:ext cx="10130821" cy="3900159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Decide what you value most and set a goal that is single and specific</a:t>
            </a:r>
          </a:p>
          <a:p>
            <a:pPr lvl="1"/>
            <a:r>
              <a:rPr lang="en-US" sz="2400" dirty="0"/>
              <a:t>Each goal should be written as one goal</a:t>
            </a:r>
          </a:p>
          <a:p>
            <a:pPr lvl="1"/>
            <a:r>
              <a:rPr lang="en-US" sz="2400" dirty="0"/>
              <a:t>You can have more than one, but you will need a SMART goal for each goal</a:t>
            </a:r>
          </a:p>
          <a:p>
            <a:pPr lvl="1"/>
            <a:r>
              <a:rPr lang="en-US" sz="2400" dirty="0"/>
              <a:t>Example Single Minded Specific Goals:  </a:t>
            </a:r>
          </a:p>
          <a:p>
            <a:pPr lvl="2"/>
            <a:r>
              <a:rPr lang="en-US" sz="2000" dirty="0"/>
              <a:t>I want a full-time job</a:t>
            </a:r>
          </a:p>
          <a:p>
            <a:pPr lvl="2"/>
            <a:r>
              <a:rPr lang="en-US" sz="2000" dirty="0"/>
              <a:t>I want to save for college</a:t>
            </a:r>
          </a:p>
          <a:p>
            <a:pPr lvl="2"/>
            <a:r>
              <a:rPr lang="en-US" sz="2000" dirty="0"/>
              <a:t>I want to purchase a used car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BEBF185-9504-40EF-86C5-603DCEE3E2BF}"/>
              </a:ext>
            </a:extLst>
          </p:cNvPr>
          <p:cNvCxnSpPr/>
          <p:nvPr/>
        </p:nvCxnSpPr>
        <p:spPr>
          <a:xfrm>
            <a:off x="3574473" y="4461164"/>
            <a:ext cx="1246909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64D8075-2C19-440B-A44D-3BC80F56A533}"/>
              </a:ext>
            </a:extLst>
          </p:cNvPr>
          <p:cNvCxnSpPr/>
          <p:nvPr/>
        </p:nvCxnSpPr>
        <p:spPr>
          <a:xfrm>
            <a:off x="3796146" y="4862946"/>
            <a:ext cx="1246909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E9E8D69-6516-4E4F-8E95-87EA8DA2BF34}"/>
              </a:ext>
            </a:extLst>
          </p:cNvPr>
          <p:cNvCxnSpPr>
            <a:cxnSpLocks/>
          </p:cNvCxnSpPr>
          <p:nvPr/>
        </p:nvCxnSpPr>
        <p:spPr>
          <a:xfrm>
            <a:off x="3703352" y="5353977"/>
            <a:ext cx="2036618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122" name="Picture 2" descr="Setting Delivery Goals | Product Management">
            <a:extLst>
              <a:ext uri="{FF2B5EF4-FFF2-40B4-BE49-F238E27FC236}">
                <a16:creationId xmlns:a16="http://schemas.microsoft.com/office/drawing/2014/main" id="{4C9F43D3-FB61-5C44-4638-B7597E7B1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371" y="3591625"/>
            <a:ext cx="3440028" cy="23013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9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36081</TotalTime>
  <Words>961</Words>
  <Application>Microsoft Office PowerPoint</Application>
  <PresentationFormat>Widescreen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Gill Sans MT</vt:lpstr>
      <vt:lpstr>Lato</vt:lpstr>
      <vt:lpstr>Gallery</vt:lpstr>
      <vt:lpstr>Personal Finance</vt:lpstr>
      <vt:lpstr>Lesson 2</vt:lpstr>
      <vt:lpstr>Personal Financial Planning</vt:lpstr>
      <vt:lpstr>Goals</vt:lpstr>
      <vt:lpstr>Goal Examples</vt:lpstr>
      <vt:lpstr>Types of  Financial Goals</vt:lpstr>
      <vt:lpstr>Is It Short, intermediate, or long term goal? </vt:lpstr>
      <vt:lpstr>5 Steps to financial planning</vt:lpstr>
      <vt:lpstr>1.    Develop a Specific Financial goal </vt:lpstr>
      <vt:lpstr>2.   Measure Your Goal</vt:lpstr>
      <vt:lpstr>3.    Plan of Achievable  AKA Action </vt:lpstr>
      <vt:lpstr>4.   Realistic </vt:lpstr>
      <vt:lpstr>5.   Timely </vt:lpstr>
      <vt:lpstr>5.   Timely </vt:lpstr>
      <vt:lpstr>Your Smart gOAL Statement is:</vt:lpstr>
      <vt:lpstr>I Always have a SmartER gOAL Statement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Finance</dc:title>
  <dc:creator>Cassie Vetter</dc:creator>
  <cp:lastModifiedBy>Cassie Vetter</cp:lastModifiedBy>
  <cp:revision>91</cp:revision>
  <dcterms:created xsi:type="dcterms:W3CDTF">2020-06-12T16:51:26Z</dcterms:created>
  <dcterms:modified xsi:type="dcterms:W3CDTF">2025-01-23T20:09:59Z</dcterms:modified>
</cp:coreProperties>
</file>